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3" r:id="rId6"/>
    <p:sldId id="273" r:id="rId7"/>
    <p:sldId id="276" r:id="rId8"/>
    <p:sldId id="277" r:id="rId9"/>
    <p:sldId id="278" r:id="rId10"/>
    <p:sldId id="265" r:id="rId11"/>
    <p:sldId id="266" r:id="rId12"/>
    <p:sldId id="279" r:id="rId13"/>
    <p:sldId id="280" r:id="rId14"/>
    <p:sldId id="268" r:id="rId15"/>
    <p:sldId id="267" r:id="rId16"/>
    <p:sldId id="281" r:id="rId17"/>
    <p:sldId id="282" r:id="rId18"/>
    <p:sldId id="269" r:id="rId19"/>
    <p:sldId id="283" r:id="rId20"/>
    <p:sldId id="272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455752-36E3-4E6F-BB5D-019869580DD4}" type="datetimeFigureOut">
              <a:rPr lang="sr-Latn-CS" smtClean="0"/>
              <a:pPr/>
              <a:t>19.6.2015.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E0751-51E7-4C47-A939-3BC452991D1A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8000" dirty="0" smtClean="0"/>
              <a:t>LOVINAC-voda izvor života</a:t>
            </a:r>
            <a:endParaRPr lang="hr-HR" sz="8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110566" cy="3272298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LIČKO- SENJSKA ŽUPANIJA</a:t>
            </a:r>
            <a:endParaRPr lang="hr-H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hr-HR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OSNOVNA ŠKOLA LOVINAC</a:t>
            </a:r>
            <a:endParaRPr lang="hr-H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hr-HR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DOMOVINSKI TRG 2</a:t>
            </a:r>
            <a:endParaRPr lang="hr-H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hr-HR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LOVINAC</a:t>
            </a:r>
          </a:p>
          <a:p>
            <a:pPr algn="ctr"/>
            <a:endParaRPr lang="hr-HR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hr-HR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20 14/2015  ,8 razred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TJELESNA I ZDRAVSTVENA KULTURA</a:t>
            </a:r>
            <a:br>
              <a:rPr lang="hr-HR" dirty="0" smtClean="0"/>
            </a:br>
            <a:r>
              <a:rPr lang="hr-HR" sz="2200" dirty="0" smtClean="0"/>
              <a:t>– </a:t>
            </a:r>
            <a:r>
              <a:rPr lang="hr-HR" sz="3100" dirty="0" smtClean="0"/>
              <a:t>prof. Margareta Kranjčević Rogić – 5-8 razred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VODA je neophodna za život čovjeka</a:t>
            </a:r>
          </a:p>
          <a:p>
            <a:r>
              <a:rPr lang="hr-HR" dirty="0" smtClean="0"/>
              <a:t>Kod čovjeka voda čini 60% tjelesne težine</a:t>
            </a:r>
          </a:p>
          <a:p>
            <a:r>
              <a:rPr lang="hr-HR" dirty="0" smtClean="0"/>
              <a:t>Gubitak od 2% dovodi do umora, a 20% gubitak svijesti</a:t>
            </a:r>
          </a:p>
          <a:p>
            <a:r>
              <a:rPr lang="hr-HR" dirty="0" smtClean="0"/>
              <a:t>DEHIDRACIJA = gubitak veći od 1%</a:t>
            </a:r>
          </a:p>
          <a:p>
            <a:r>
              <a:rPr lang="hr-HR" dirty="0" smtClean="0"/>
              <a:t>Pokazatelji:</a:t>
            </a:r>
          </a:p>
          <a:p>
            <a:pPr lvl="1"/>
            <a:r>
              <a:rPr lang="hr-HR" sz="1800" dirty="0" smtClean="0"/>
              <a:t>Slabljenje koncentracije</a:t>
            </a:r>
          </a:p>
          <a:p>
            <a:pPr lvl="1"/>
            <a:r>
              <a:rPr lang="hr-HR" sz="1800" dirty="0" smtClean="0"/>
              <a:t>Glavobolja </a:t>
            </a:r>
          </a:p>
          <a:p>
            <a:pPr lvl="1"/>
            <a:r>
              <a:rPr lang="hr-HR" sz="1800" dirty="0" smtClean="0"/>
              <a:t>Vrtoglavica</a:t>
            </a:r>
          </a:p>
          <a:p>
            <a:pPr lvl="1"/>
            <a:r>
              <a:rPr lang="hr-HR" sz="1800" dirty="0" smtClean="0"/>
              <a:t>Tamni urin</a:t>
            </a:r>
          </a:p>
        </p:txBody>
      </p:sp>
      <p:pic>
        <p:nvPicPr>
          <p:cNvPr id="2050" name="Picture 2" descr="http://tvojdoktor.com/wp-content/uploads/2012/01/1268035138_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256"/>
            <a:ext cx="421484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TJELESNA I ZDRAVSTVENA KULTURA</a:t>
            </a:r>
            <a:br>
              <a:rPr lang="hr-HR" dirty="0" smtClean="0"/>
            </a:br>
            <a:endParaRPr lang="hr-HR" sz="2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Vježbanjem se zagrijavamo i time gubimo više vode</a:t>
            </a:r>
          </a:p>
          <a:p>
            <a:r>
              <a:rPr lang="hr-HR" dirty="0" smtClean="0"/>
              <a:t>Gubitak vode ovisi o sljedećim čimbenicima:</a:t>
            </a:r>
          </a:p>
          <a:p>
            <a:r>
              <a:rPr lang="hr-HR" sz="1800" dirty="0" smtClean="0"/>
              <a:t>Intenzitet</a:t>
            </a:r>
          </a:p>
          <a:p>
            <a:r>
              <a:rPr lang="hr-HR" sz="1800" dirty="0" smtClean="0"/>
              <a:t>Trajanje</a:t>
            </a:r>
          </a:p>
          <a:p>
            <a:r>
              <a:rPr lang="hr-HR" sz="1800" dirty="0" smtClean="0"/>
              <a:t>Težina tijela</a:t>
            </a:r>
          </a:p>
          <a:p>
            <a:r>
              <a:rPr lang="hr-HR" sz="1800" dirty="0" smtClean="0"/>
              <a:t>Odjeća</a:t>
            </a:r>
          </a:p>
          <a:p>
            <a:r>
              <a:rPr lang="hr-HR" sz="1800" dirty="0" smtClean="0"/>
              <a:t>Spol</a:t>
            </a:r>
          </a:p>
          <a:p>
            <a:r>
              <a:rPr lang="hr-HR" sz="1800" dirty="0" smtClean="0"/>
              <a:t>Godine</a:t>
            </a:r>
          </a:p>
          <a:p>
            <a:r>
              <a:rPr lang="hr-HR" sz="1800" dirty="0" smtClean="0"/>
              <a:t>Brzina metabolizma</a:t>
            </a:r>
          </a:p>
          <a:p>
            <a:r>
              <a:rPr lang="hr-HR" sz="1800" dirty="0" smtClean="0"/>
              <a:t>Uvjeti vježbanja</a:t>
            </a:r>
          </a:p>
          <a:p>
            <a:endParaRPr lang="hr-HR" dirty="0" smtClean="0"/>
          </a:p>
        </p:txBody>
      </p:sp>
      <p:pic>
        <p:nvPicPr>
          <p:cNvPr id="1026" name="Picture 2" descr="http://www.maksimalno.com/slike/moda/znojenje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43248"/>
            <a:ext cx="5286412" cy="3039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Priroda</a:t>
            </a:r>
            <a:br>
              <a:rPr lang="hr-HR" dirty="0" smtClean="0"/>
            </a:br>
            <a:r>
              <a:rPr lang="hr-HR" sz="3100" dirty="0" err="1" smtClean="0"/>
              <a:t>prof</a:t>
            </a:r>
            <a:r>
              <a:rPr lang="hr-HR" sz="3100" dirty="0" smtClean="0"/>
              <a:t>. Ika Šulentić – 6 razred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Voda je izvor života  i nalazimo je u 3 </a:t>
            </a:r>
            <a:r>
              <a:rPr lang="hr-HR" dirty="0" err="1" smtClean="0"/>
              <a:t>agregratna</a:t>
            </a:r>
            <a:r>
              <a:rPr lang="hr-HR" dirty="0" smtClean="0"/>
              <a:t> stanja</a:t>
            </a:r>
          </a:p>
          <a:p>
            <a:r>
              <a:rPr lang="hr-HR" dirty="0" smtClean="0"/>
              <a:t>Tekućina bez boje, okusa i mirisa</a:t>
            </a:r>
          </a:p>
          <a:p>
            <a:r>
              <a:rPr lang="hr-HR" dirty="0" smtClean="0">
                <a:latin typeface="+mj-lt"/>
              </a:rPr>
              <a:t>71 % </a:t>
            </a:r>
            <a:r>
              <a:rPr lang="hr-HR" dirty="0" smtClean="0"/>
              <a:t>Zemlje je voda, ali malo pitke vode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026" name="Picture 2" descr="C:\Users\Randor\Desktop\Slike lovinac\prirod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5984" y="3429000"/>
            <a:ext cx="4286280" cy="311797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Kemija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sz="3100" dirty="0" err="1" smtClean="0">
                <a:solidFill>
                  <a:srgbClr val="04617B"/>
                </a:solidFill>
              </a:rPr>
              <a:t>prof</a:t>
            </a:r>
            <a:r>
              <a:rPr lang="hr-HR" sz="3100" dirty="0" smtClean="0">
                <a:solidFill>
                  <a:srgbClr val="04617B"/>
                </a:solidFill>
              </a:rPr>
              <a:t>. Ika Šulentić – 7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Kemijska svojstva čiste vode</a:t>
            </a:r>
          </a:p>
          <a:p>
            <a:pPr lvl="1"/>
            <a:r>
              <a:rPr lang="hr-HR" dirty="0" smtClean="0"/>
              <a:t>Talište </a:t>
            </a:r>
            <a:r>
              <a:rPr lang="hr-HR" dirty="0" smtClean="0">
                <a:latin typeface="+mj-lt"/>
              </a:rPr>
              <a:t>0°C</a:t>
            </a:r>
          </a:p>
          <a:p>
            <a:pPr lvl="1"/>
            <a:r>
              <a:rPr lang="hr-HR" dirty="0" smtClean="0"/>
              <a:t>Vrelište </a:t>
            </a:r>
            <a:r>
              <a:rPr lang="hr-HR" dirty="0" smtClean="0">
                <a:latin typeface="+mj-lt"/>
              </a:rPr>
              <a:t>100°C</a:t>
            </a:r>
          </a:p>
          <a:p>
            <a:pPr lvl="1"/>
            <a:r>
              <a:rPr lang="hr-HR" dirty="0" smtClean="0"/>
              <a:t>Najgušća pri </a:t>
            </a:r>
            <a:r>
              <a:rPr lang="hr-HR" dirty="0" smtClean="0">
                <a:latin typeface="+mj-lt"/>
              </a:rPr>
              <a:t>4</a:t>
            </a:r>
            <a:r>
              <a:rPr lang="hr-HR" sz="2600" dirty="0" smtClean="0">
                <a:solidFill>
                  <a:prstClr val="black"/>
                </a:solidFill>
                <a:latin typeface="Calibri"/>
              </a:rPr>
              <a:t>°C</a:t>
            </a:r>
          </a:p>
          <a:p>
            <a:pPr lvl="1"/>
            <a:r>
              <a:rPr lang="hr-HR" dirty="0" smtClean="0"/>
              <a:t>U najdebljim slojevima plava</a:t>
            </a:r>
            <a:endParaRPr lang="hr-HR" dirty="0"/>
          </a:p>
        </p:txBody>
      </p:sp>
      <p:pic>
        <p:nvPicPr>
          <p:cNvPr id="10242" name="Picture 2" descr="http://mojkontakt.com/wp-content/uploads/2013/10/voda-H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929066"/>
            <a:ext cx="4219575" cy="2638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Likovna kultura</a:t>
            </a:r>
            <a:br>
              <a:rPr lang="hr-HR" dirty="0" smtClean="0"/>
            </a:br>
            <a:r>
              <a:rPr lang="hr-HR" sz="3100" dirty="0" smtClean="0"/>
              <a:t>- </a:t>
            </a:r>
            <a:r>
              <a:rPr lang="hr-HR" sz="3100" dirty="0" err="1" smtClean="0"/>
              <a:t>prof</a:t>
            </a:r>
            <a:r>
              <a:rPr lang="hr-HR" sz="3100" dirty="0" smtClean="0"/>
              <a:t>. Robert Galović – 6. i 8. razred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Plastička</a:t>
            </a:r>
            <a:r>
              <a:rPr lang="hr-HR" dirty="0" smtClean="0"/>
              <a:t>  tekstura – izrada reljefa  morske flore i faune</a:t>
            </a:r>
          </a:p>
          <a:p>
            <a:endParaRPr lang="hr-HR" dirty="0"/>
          </a:p>
        </p:txBody>
      </p:sp>
      <p:pic>
        <p:nvPicPr>
          <p:cNvPr id="1026" name="Picture 2" descr="F:\Slike lovinac\Likovni04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71472" y="2714620"/>
            <a:ext cx="368302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Slike lovinac\Likovni0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572000" y="4071942"/>
            <a:ext cx="4068667" cy="228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Likovna kultura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Rekompozicija</a:t>
            </a:r>
            <a:r>
              <a:rPr lang="hr-HR" dirty="0" smtClean="0"/>
              <a:t> –fotomontaža – plakat na temu očuvanja i važnosti vode</a:t>
            </a:r>
          </a:p>
          <a:p>
            <a:endParaRPr lang="hr-HR" dirty="0"/>
          </a:p>
        </p:txBody>
      </p:sp>
      <p:pic>
        <p:nvPicPr>
          <p:cNvPr id="6" name="Slika 5" descr="Likovni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70649" y="3430484"/>
            <a:ext cx="3762375" cy="233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Likovni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00372"/>
            <a:ext cx="5500694" cy="330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Informatika</a:t>
            </a:r>
            <a:br>
              <a:rPr lang="hr-HR" dirty="0" smtClean="0"/>
            </a:br>
            <a:r>
              <a:rPr lang="hr-HR" sz="3100" dirty="0" err="1" smtClean="0"/>
              <a:t>prof</a:t>
            </a:r>
            <a:r>
              <a:rPr lang="hr-HR" sz="3100" dirty="0" smtClean="0"/>
              <a:t>. Darko Stolac – 8 razred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Izrada prezentacije u MS Office PowerPoint-u</a:t>
            </a:r>
          </a:p>
          <a:p>
            <a:r>
              <a:rPr lang="hr-HR" dirty="0" smtClean="0"/>
              <a:t>Izrada dokumenta u MS Office Word-u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65437"/>
            <a:ext cx="3500462" cy="304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152" y="3107433"/>
            <a:ext cx="4490128" cy="317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Geografija</a:t>
            </a:r>
            <a:br>
              <a:rPr lang="hr-HR" dirty="0" smtClean="0"/>
            </a:br>
            <a:r>
              <a:rPr lang="hr-HR" sz="3100" dirty="0" err="1" smtClean="0"/>
              <a:t>prof</a:t>
            </a:r>
            <a:r>
              <a:rPr lang="hr-HR" sz="3100" dirty="0" smtClean="0"/>
              <a:t>. Ivana Maruna – 5-8 razred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Orijentacija u prostoru i čitanje karte</a:t>
            </a:r>
          </a:p>
          <a:p>
            <a:r>
              <a:rPr lang="hr-HR" dirty="0" smtClean="0"/>
              <a:t>Izrada makete Velebita</a:t>
            </a:r>
            <a:endParaRPr lang="hr-HR" dirty="0"/>
          </a:p>
        </p:txBody>
      </p:sp>
      <p:pic>
        <p:nvPicPr>
          <p:cNvPr id="4" name="Slika 3" descr="Geograf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38" y="3357562"/>
            <a:ext cx="3943051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zrada modela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32"/>
            <a:ext cx="4190997" cy="23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Tehnička kultura</a:t>
            </a:r>
            <a:br>
              <a:rPr lang="hr-HR" dirty="0" smtClean="0"/>
            </a:br>
            <a:r>
              <a:rPr lang="hr-HR" sz="3100" dirty="0" smtClean="0"/>
              <a:t>- </a:t>
            </a:r>
            <a:r>
              <a:rPr lang="hr-HR" sz="3100" dirty="0" err="1" smtClean="0"/>
              <a:t>prof</a:t>
            </a:r>
            <a:r>
              <a:rPr lang="hr-HR" sz="3100" dirty="0" smtClean="0"/>
              <a:t>. Darko Stolac – 6. razred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Svjesno iskorištavanje  energije vode</a:t>
            </a:r>
          </a:p>
          <a:p>
            <a:r>
              <a:rPr lang="hr-HR" dirty="0" smtClean="0"/>
              <a:t>Akumulaciska jezera (sv.Rok i Štikada)</a:t>
            </a:r>
          </a:p>
          <a:p>
            <a:r>
              <a:rPr lang="hr-HR" dirty="0" smtClean="0"/>
              <a:t>Pad vode ubrzava vodu</a:t>
            </a:r>
          </a:p>
          <a:p>
            <a:r>
              <a:rPr lang="hr-HR" dirty="0" smtClean="0"/>
              <a:t>RHE Velebit (reverzibilna hidroelektrana)</a:t>
            </a:r>
          </a:p>
          <a:p>
            <a:r>
              <a:rPr lang="hr-HR" dirty="0" smtClean="0"/>
              <a:t>Vodeno kolo-vodena turbina</a:t>
            </a:r>
          </a:p>
        </p:txBody>
      </p:sp>
      <p:pic>
        <p:nvPicPr>
          <p:cNvPr id="2050" name="Picture 2" descr="C:\Documents and Settings\Owner\My Documents\Marko Miletić\IMG_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500462" cy="2625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Fizika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100" dirty="0" smtClean="0"/>
              <a:t>- prof. </a:t>
            </a:r>
            <a:r>
              <a:rPr lang="hr-HR" sz="3100" dirty="0" smtClean="0"/>
              <a:t>Ivan Kelava– </a:t>
            </a:r>
            <a:r>
              <a:rPr lang="hr-HR" sz="3100" dirty="0"/>
              <a:t>7</a:t>
            </a:r>
            <a:r>
              <a:rPr lang="hr-HR" sz="3100" dirty="0" smtClean="0"/>
              <a:t>. </a:t>
            </a:r>
            <a:r>
              <a:rPr lang="hr-HR" sz="3100" dirty="0" smtClean="0"/>
              <a:t>razred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Filter</a:t>
            </a:r>
            <a:r>
              <a:rPr lang="hr-HR" dirty="0" smtClean="0"/>
              <a:t> vode</a:t>
            </a:r>
          </a:p>
          <a:p>
            <a:r>
              <a:rPr lang="hr-HR" dirty="0" smtClean="0"/>
              <a:t>Protok vode</a:t>
            </a:r>
          </a:p>
          <a:p>
            <a:r>
              <a:rPr lang="hr-HR" dirty="0" smtClean="0"/>
              <a:t>Dubina crpljenja</a:t>
            </a:r>
          </a:p>
          <a:p>
            <a:r>
              <a:rPr lang="hr-HR" dirty="0" smtClean="0"/>
              <a:t>Pretvaranje mjernih jedinica</a:t>
            </a:r>
            <a:endParaRPr lang="hr-HR" dirty="0" smtClean="0"/>
          </a:p>
        </p:txBody>
      </p:sp>
      <p:pic>
        <p:nvPicPr>
          <p:cNvPr id="1026" name="Picture 2" descr="C:\Users\LO laptop05\Downloads\filter v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3058021" cy="3058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7454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Posjet punionici vode </a:t>
            </a:r>
            <a:r>
              <a:rPr lang="hr-HR" dirty="0" err="1" smtClean="0"/>
              <a:t>Sv.Rok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Puni čistu izvorsku vodu iz izvora </a:t>
            </a:r>
            <a:r>
              <a:rPr lang="hr-HR" dirty="0" err="1" smtClean="0"/>
              <a:t>Kozjan</a:t>
            </a:r>
            <a:endParaRPr lang="hr-HR" dirty="0" smtClean="0"/>
          </a:p>
          <a:p>
            <a:r>
              <a:rPr lang="hr-HR" dirty="0" smtClean="0"/>
              <a:t>Voda se crpi iz dubine od 90 metara</a:t>
            </a:r>
          </a:p>
          <a:p>
            <a:r>
              <a:rPr lang="hr-HR" dirty="0" smtClean="0"/>
              <a:t>Veličine punjenja 0,5 / 1,5 / 7 litara</a:t>
            </a:r>
          </a:p>
          <a:p>
            <a:r>
              <a:rPr lang="hr-HR" dirty="0" smtClean="0"/>
              <a:t>25 zaposlenika, a po ljeti puno više s 3 smjene</a:t>
            </a:r>
          </a:p>
          <a:p>
            <a:endParaRPr lang="hr-HR" dirty="0"/>
          </a:p>
        </p:txBody>
      </p:sp>
      <p:pic>
        <p:nvPicPr>
          <p:cNvPr id="4098" name="Picture 2" descr="C:\Documents and Settings\Owner\My Documents\Marko Miletić\IMG_0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3429024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Boce Sv R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143380"/>
            <a:ext cx="4063996" cy="228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slušanju</a:t>
            </a:r>
            <a:endParaRPr lang="hr-HR" dirty="0"/>
          </a:p>
        </p:txBody>
      </p:sp>
      <p:sp>
        <p:nvSpPr>
          <p:cNvPr id="4" name="Nasmiješeno lice 3"/>
          <p:cNvSpPr/>
          <p:nvPr/>
        </p:nvSpPr>
        <p:spPr>
          <a:xfrm>
            <a:off x="2714612" y="2714620"/>
            <a:ext cx="3714776" cy="3000396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Posjet izvoru </a:t>
            </a:r>
            <a:r>
              <a:rPr lang="hr-HR" dirty="0" err="1" smtClean="0"/>
              <a:t>Kozjan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Koristi se za punjenje vode Sv. Rok</a:t>
            </a:r>
            <a:endParaRPr lang="hr-HR" dirty="0"/>
          </a:p>
        </p:txBody>
      </p:sp>
      <p:pic>
        <p:nvPicPr>
          <p:cNvPr id="1026" name="Picture 2" descr="C:\Users\Randor\Desktop\Slike lovinac\IMG_20150518_141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5119670" cy="287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Randor\Desktop\Slike lovinac\IMG_20150518_141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071678"/>
            <a:ext cx="2435484" cy="432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Posjet </a:t>
            </a:r>
            <a:r>
              <a:rPr lang="hr-HR" dirty="0" err="1" smtClean="0"/>
              <a:t>Vrilu</a:t>
            </a:r>
            <a:r>
              <a:rPr lang="hr-HR" dirty="0" smtClean="0"/>
              <a:t> mudrosti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“Kaže se da tko popije vodu iz Vrila mudrosti, postane mudar.”</a:t>
            </a:r>
          </a:p>
          <a:p>
            <a:r>
              <a:rPr lang="hr-HR" dirty="0" smtClean="0"/>
              <a:t>Učenici su odmah krenuli provjeriti istinitost izreke</a:t>
            </a:r>
            <a:endParaRPr lang="hr-HR" dirty="0"/>
          </a:p>
        </p:txBody>
      </p:sp>
      <p:pic>
        <p:nvPicPr>
          <p:cNvPr id="5" name="Picture 2" descr="C:\Documents and Settings\Owner\My Documents\Marko Miletić\IMG_0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39" y="3429000"/>
            <a:ext cx="4195763" cy="3146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Posjet jezeru Sv. Rok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Akumulacijsko jezero koje otječe do RHE Velebit (reverzibilna hidroelektrana)</a:t>
            </a:r>
          </a:p>
          <a:p>
            <a:r>
              <a:rPr lang="hr-HR" dirty="0" smtClean="0"/>
              <a:t>Pogodan je za rekreacijsko-</a:t>
            </a:r>
          </a:p>
          <a:p>
            <a:pPr>
              <a:buNone/>
            </a:pPr>
            <a:r>
              <a:rPr lang="hr-HR" dirty="0" smtClean="0"/>
              <a:t>    sportski ribolov</a:t>
            </a:r>
          </a:p>
          <a:p>
            <a:endParaRPr lang="hr-HR" dirty="0"/>
          </a:p>
        </p:txBody>
      </p:sp>
      <p:pic>
        <p:nvPicPr>
          <p:cNvPr id="1027" name="Picture 3" descr="C:\Documents and Settings\Owner\My Documents\Marko Miletić\IMG_0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71744"/>
            <a:ext cx="2986086" cy="39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Documents and Settings\Owner\My Documents\Marko Miletić\IMG_05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00504"/>
            <a:ext cx="3314693" cy="24860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Povijest</a:t>
            </a:r>
            <a:br>
              <a:rPr lang="hr-HR" dirty="0" smtClean="0"/>
            </a:br>
            <a:r>
              <a:rPr lang="hr-HR" sz="2800" dirty="0" err="1" smtClean="0"/>
              <a:t>prof</a:t>
            </a:r>
            <a:r>
              <a:rPr lang="hr-HR" sz="2800" dirty="0" smtClean="0"/>
              <a:t>. Josip </a:t>
            </a:r>
            <a:r>
              <a:rPr lang="hr-HR" sz="2800" dirty="0" err="1" smtClean="0"/>
              <a:t>Galešić</a:t>
            </a:r>
            <a:r>
              <a:rPr lang="hr-HR" sz="2800" dirty="0" smtClean="0"/>
              <a:t> – 5-8 razred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Rimska cesta</a:t>
            </a:r>
          </a:p>
          <a:p>
            <a:r>
              <a:rPr lang="hr-HR" dirty="0" smtClean="0"/>
              <a:t>Vrilo mudrosti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normal_Vrilo_Mudrosti_#2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00298" y="2000240"/>
            <a:ext cx="5643602" cy="4232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Hrvatski jezik</a:t>
            </a:r>
            <a:br>
              <a:rPr lang="hr-HR" dirty="0" smtClean="0"/>
            </a:br>
            <a:r>
              <a:rPr lang="hr-HR" sz="3100" dirty="0" err="1" smtClean="0"/>
              <a:t>prof</a:t>
            </a:r>
            <a:r>
              <a:rPr lang="hr-HR" sz="3100" dirty="0" smtClean="0"/>
              <a:t>. Višnja </a:t>
            </a:r>
            <a:r>
              <a:rPr lang="hr-HR" sz="3100" dirty="0" err="1" smtClean="0"/>
              <a:t>Prša</a:t>
            </a:r>
            <a:r>
              <a:rPr lang="hr-HR" sz="3100" dirty="0" smtClean="0"/>
              <a:t> – 5-8 razred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Posjet punionici vode Sv. Rok, izvoru </a:t>
            </a:r>
            <a:r>
              <a:rPr lang="hr-HR" dirty="0" err="1" smtClean="0"/>
              <a:t>Kozjan</a:t>
            </a:r>
            <a:r>
              <a:rPr lang="hr-HR" dirty="0" smtClean="0"/>
              <a:t>, </a:t>
            </a:r>
            <a:r>
              <a:rPr lang="hr-HR" dirty="0" err="1" smtClean="0"/>
              <a:t>Vrilu</a:t>
            </a:r>
            <a:r>
              <a:rPr lang="hr-HR" dirty="0" smtClean="0"/>
              <a:t> mudrosti i jezeru Sv. Rok</a:t>
            </a:r>
          </a:p>
          <a:p>
            <a:r>
              <a:rPr lang="hr-HR" dirty="0" smtClean="0"/>
              <a:t>Pisanje pjesme:</a:t>
            </a:r>
          </a:p>
        </p:txBody>
      </p:sp>
      <p:pic>
        <p:nvPicPr>
          <p:cNvPr id="3074" name="Picture 2" descr="IMG_0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928934"/>
            <a:ext cx="4643470" cy="348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Hrvatski jezik</a:t>
            </a:r>
            <a:br>
              <a:rPr lang="hr-HR" dirty="0" smtClean="0"/>
            </a:br>
            <a:r>
              <a:rPr lang="hr-HR" sz="2800" dirty="0" smtClean="0"/>
              <a:t>Pjesma “Beskonačna, vječna voda”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hr-HR" dirty="0" smtClean="0"/>
              <a:t>Ona je svuda. Nad svima ona vlada.</a:t>
            </a:r>
          </a:p>
          <a:p>
            <a:pPr lvl="1"/>
            <a:r>
              <a:rPr lang="hr-HR" dirty="0" smtClean="0"/>
              <a:t>U svemu je ona.</a:t>
            </a:r>
          </a:p>
          <a:p>
            <a:pPr lvl="1"/>
            <a:r>
              <a:rPr lang="hr-HR" dirty="0" smtClean="0"/>
              <a:t>Ona je sve.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I tlo tvrdo, i napukli kamen.</a:t>
            </a:r>
          </a:p>
          <a:p>
            <a:pPr lvl="1"/>
            <a:r>
              <a:rPr lang="hr-HR" dirty="0" smtClean="0"/>
              <a:t>Ona je magla i zemlja i stablo.</a:t>
            </a:r>
          </a:p>
          <a:p>
            <a:pPr lvl="1"/>
            <a:r>
              <a:rPr lang="hr-HR" dirty="0" smtClean="0"/>
              <a:t>Ona je rijeka.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U početku ja bila. I bit će na kraju.</a:t>
            </a:r>
          </a:p>
          <a:p>
            <a:pPr lvl="1"/>
            <a:r>
              <a:rPr lang="hr-HR" dirty="0" smtClean="0"/>
              <a:t>Beskonačna vječna voda.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Hrvatski jezik</a:t>
            </a:r>
            <a:br>
              <a:rPr lang="hr-HR" dirty="0" smtClean="0"/>
            </a:br>
            <a:r>
              <a:rPr lang="hr-HR" sz="2800" dirty="0" smtClean="0"/>
              <a:t>Pjesma “Beskonačna, vječna voda”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hr-HR" dirty="0" smtClean="0"/>
              <a:t>Voda ima svoju ljepotu,</a:t>
            </a:r>
          </a:p>
          <a:p>
            <a:pPr lvl="1"/>
            <a:r>
              <a:rPr lang="hr-HR" dirty="0" smtClean="0"/>
              <a:t>voda nam treba u životu.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Voda svijeta i čitavog planeta,</a:t>
            </a:r>
          </a:p>
          <a:p>
            <a:pPr lvl="1"/>
            <a:r>
              <a:rPr lang="hr-HR" dirty="0" smtClean="0"/>
              <a:t>naša su ljepota i izvor života.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Voda nam treba za piće,</a:t>
            </a:r>
          </a:p>
          <a:p>
            <a:pPr lvl="1"/>
            <a:r>
              <a:rPr lang="hr-HR" dirty="0" smtClean="0"/>
              <a:t>i ako ne zagađujemo prirodu</a:t>
            </a:r>
          </a:p>
          <a:p>
            <a:pPr lvl="1"/>
            <a:r>
              <a:rPr lang="hr-HR" dirty="0" smtClean="0"/>
              <a:t>Vode uvijek bit će.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Prilagođen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59A9F2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445</Words>
  <Application>Microsoft Office PowerPoint</Application>
  <PresentationFormat>Prikaz na zaslonu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Tijek</vt:lpstr>
      <vt:lpstr>LOVINAC-voda izvor života</vt:lpstr>
      <vt:lpstr>Posjet punionici vode Sv.Rok</vt:lpstr>
      <vt:lpstr>Posjet izvoru Kozjan</vt:lpstr>
      <vt:lpstr>Posjet Vrilu mudrosti</vt:lpstr>
      <vt:lpstr>Posjet jezeru Sv. Rok</vt:lpstr>
      <vt:lpstr>Povijest prof. Josip Galešić – 5-8 razred</vt:lpstr>
      <vt:lpstr>Hrvatski jezik prof. Višnja Prša – 5-8 razred</vt:lpstr>
      <vt:lpstr>Hrvatski jezik Pjesma “Beskonačna, vječna voda”</vt:lpstr>
      <vt:lpstr>Hrvatski jezik Pjesma “Beskonačna, vječna voda”</vt:lpstr>
      <vt:lpstr>TJELESNA I ZDRAVSTVENA KULTURA – prof. Margareta Kranjčević Rogić – 5-8 razred</vt:lpstr>
      <vt:lpstr>TJELESNA I ZDRAVSTVENA KULTURA </vt:lpstr>
      <vt:lpstr>Priroda prof. Ika Šulentić – 6 razred</vt:lpstr>
      <vt:lpstr>Kemija  prof. Ika Šulentić – 7 razred</vt:lpstr>
      <vt:lpstr>Likovna kultura - prof. Robert Galović – 6. i 8. razred</vt:lpstr>
      <vt:lpstr>Likovna kultura</vt:lpstr>
      <vt:lpstr>Informatika prof. Darko Stolac – 8 razred</vt:lpstr>
      <vt:lpstr>Geografija prof. Ivana Maruna – 5-8 razred</vt:lpstr>
      <vt:lpstr>Tehnička kultura - prof. Darko Stolac – 6. razred</vt:lpstr>
      <vt:lpstr>Fizika - prof. Ivan Kelava– 7. razred</vt:lpstr>
      <vt:lpstr>Hvala na slušanju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LOVINAC-voda izvor života</dc:title>
  <dc:creator>korisnik</dc:creator>
  <cp:lastModifiedBy>LO laptop05</cp:lastModifiedBy>
  <cp:revision>28</cp:revision>
  <dcterms:created xsi:type="dcterms:W3CDTF">2014-11-26T09:13:14Z</dcterms:created>
  <dcterms:modified xsi:type="dcterms:W3CDTF">2015-06-19T08:20:45Z</dcterms:modified>
</cp:coreProperties>
</file>